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embeddedFontLst>
    <p:embeddedFont>
      <p:font typeface="Franklin Gothic" panose="020B0604020202020204" charset="0"/>
      <p:bold r:id="rId23"/>
    </p:embeddedFont>
    <p:embeddedFont>
      <p:font typeface="Libre Franklin" pitchFamily="2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1" roundtripDataSignature="AMtx7mh9X90DU7Bcbd6O7ib+OIwSxY70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39EAE18-CC7C-495B-9199-B2CBBA3875C2}">
  <a:tblStyle styleId="{D39EAE18-CC7C-495B-9199-B2CBBA3875C2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Bridget</a:t>
            </a:r>
            <a:endParaRPr/>
          </a:p>
        </p:txBody>
      </p:sp>
      <p:sp>
        <p:nvSpPr>
          <p:cNvPr id="96" name="Google Shape;9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08f258f2d9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6" name="Google Shape;166;g108f258f2d9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514ecac70e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Google Shape;173;g1514ecac70e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Liz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2e4148af59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Presenters can elaborate on what they like most about OT</a:t>
            </a:r>
            <a:endParaRPr/>
          </a:p>
        </p:txBody>
      </p:sp>
      <p:sp>
        <p:nvSpPr>
          <p:cNvPr id="180" name="Google Shape;180;g12e4148af59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12e4148af5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Presenters can elaborate on what they like most about OT</a:t>
            </a:r>
            <a:endParaRPr/>
          </a:p>
        </p:txBody>
      </p:sp>
      <p:sp>
        <p:nvSpPr>
          <p:cNvPr id="187" name="Google Shape;187;g12e4148af5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2e4148af59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4" name="Google Shape;194;g12e4148af59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2dac7a0b19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2" name="Google Shape;202;g2dac7a0b19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1514ecac70e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g1514ecac70e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Anne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108f258f2d9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17" name="Google Shape;217;g108f258f2d9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108f258f2d9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4" name="Google Shape;224;g108f258f2d9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1" name="Google Shape;23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52665e3655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g152665e3655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Bridget</a:t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514ecac70e_0_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Recognize that diversity encompasses many backgrounds and identities, including, but not limited to, race, ethnicity, ability/disability, religion, socioeconomic status, gender identity, sexuality, etc.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This presentation and the Community Outreach committee was developed out of this commitment to JEDI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8" name="Google Shape;238;g1514ecac70e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52665e3655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7" name="Google Shape;117;g152665e3655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08f258f2d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4" name="Google Shape;124;g108f258f2d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08f258f2d9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1" name="Google Shape;131;g108f258f2d9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08f258f2d9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8" name="Google Shape;138;g108f258f2d9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08f258f2d9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5" name="Google Shape;145;g108f258f2d9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2e4148af5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2" name="Google Shape;152;g12e4148af5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08f258f2d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9" name="Google Shape;159;g108f258f2d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2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2"/>
          <p:cNvSpPr txBox="1"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Franklin Gothic"/>
              <a:buNone/>
              <a:defRPr sz="3600">
                <a:solidFill>
                  <a:srgbClr val="3F3F3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2"/>
          <p:cNvSpPr txBox="1"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472"/>
              <a:buNone/>
              <a:defRPr sz="1600" cap="none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96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12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12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04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2"/>
          <p:cNvSpPr txBox="1">
            <a:spLocks noGrp="1"/>
          </p:cNvSpPr>
          <p:nvPr>
            <p:ph type="dt" idx="10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2"/>
          <p:cNvSpPr txBox="1">
            <a:spLocks noGrp="1"/>
          </p:cNvSpPr>
          <p:nvPr>
            <p:ph type="ftr" idx="11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2"/>
          <p:cNvSpPr txBox="1">
            <a:spLocks noGrp="1"/>
          </p:cNvSpPr>
          <p:nvPr>
            <p:ph type="sldNum" idx="12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0"/>
          <p:cNvSpPr txBox="1"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Franklin Gothic"/>
              <a:buNone/>
              <a:defRPr sz="2400" b="0">
                <a:solidFill>
                  <a:srgbClr val="3F3F3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0"/>
          <p:cNvSpPr>
            <a:spLocks noGrp="1"/>
          </p:cNvSpPr>
          <p:nvPr>
            <p:ph type="pic" idx="2"/>
          </p:nvPr>
        </p:nvSpPr>
        <p:spPr>
          <a:xfrm>
            <a:off x="447817" y="641350"/>
            <a:ext cx="11290859" cy="3651249"/>
          </a:xfrm>
          <a:prstGeom prst="rect">
            <a:avLst/>
          </a:prstGeom>
          <a:noFill/>
          <a:ln>
            <a:noFill/>
          </a:ln>
        </p:spPr>
      </p:sp>
      <p:sp>
        <p:nvSpPr>
          <p:cNvPr id="74" name="Google Shape;74;p30"/>
          <p:cNvSpPr txBox="1">
            <a:spLocks noGrp="1"/>
          </p:cNvSpPr>
          <p:nvPr>
            <p:ph type="body" idx="1"/>
          </p:nvPr>
        </p:nvSpPr>
        <p:spPr>
          <a:xfrm>
            <a:off x="581192" y="5260127"/>
            <a:ext cx="11029617" cy="9981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472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>
            <a:endParaRPr/>
          </a:p>
        </p:txBody>
      </p:sp>
      <p:sp>
        <p:nvSpPr>
          <p:cNvPr id="75" name="Google Shape;75;p30"/>
          <p:cNvSpPr txBox="1">
            <a:spLocks noGrp="1"/>
          </p:cNvSpPr>
          <p:nvPr>
            <p:ph type="dt" idx="10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ftr" idx="11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sldNum" idx="12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1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1"/>
          <p:cNvSpPr txBox="1">
            <a:spLocks noGrp="1"/>
          </p:cNvSpPr>
          <p:nvPr>
            <p:ph type="body" idx="1"/>
          </p:nvPr>
        </p:nvSpPr>
        <p:spPr>
          <a:xfrm rot="5400000">
            <a:off x="4269976" y="-1352783"/>
            <a:ext cx="3652047" cy="1102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7914" algn="l">
              <a:lnSpc>
                <a:spcPct val="110000"/>
              </a:lnSpc>
              <a:spcBef>
                <a:spcPts val="340"/>
              </a:spcBef>
              <a:spcAft>
                <a:spcPts val="0"/>
              </a:spcAft>
              <a:buSzPts val="1564"/>
              <a:buChar char="◼"/>
              <a:defRPr/>
            </a:lvl1pPr>
            <a:lvl2pPr marL="914400" lvl="1" indent="-310387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/>
            </a:lvl2pPr>
            <a:lvl3pPr marL="1371600" lvl="2" indent="-30454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96"/>
              <a:buChar char="◼"/>
              <a:defRPr/>
            </a:lvl3pPr>
            <a:lvl4pPr marL="1828800" lvl="3" indent="-29286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12"/>
              <a:buChar char="◼"/>
              <a:defRPr/>
            </a:lvl4pPr>
            <a:lvl5pPr marL="2286000" lvl="4" indent="-29286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12"/>
              <a:buChar char="◼"/>
              <a:defRPr/>
            </a:lvl5pPr>
            <a:lvl6pPr marL="2743200" lvl="5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81" name="Google Shape;81;p31"/>
          <p:cNvSpPr txBox="1">
            <a:spLocks noGrp="1"/>
          </p:cNvSpPr>
          <p:nvPr>
            <p:ph type="dt" idx="10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1"/>
          <p:cNvSpPr txBox="1">
            <a:spLocks noGrp="1"/>
          </p:cNvSpPr>
          <p:nvPr>
            <p:ph type="ftr" idx="11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1"/>
          <p:cNvSpPr txBox="1">
            <a:spLocks noGrp="1"/>
          </p:cNvSpPr>
          <p:nvPr>
            <p:ph type="sldNum" idx="12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2"/>
          <p:cNvSpPr/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32"/>
          <p:cNvSpPr txBox="1">
            <a:spLocks noGrp="1"/>
          </p:cNvSpPr>
          <p:nvPr>
            <p:ph type="title"/>
          </p:nvPr>
        </p:nvSpPr>
        <p:spPr>
          <a:xfrm rot="5400000">
            <a:off x="7362637" y="1705163"/>
            <a:ext cx="4807326" cy="31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Franklin Gothic"/>
              <a:buNone/>
              <a:defRPr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32"/>
          <p:cNvSpPr txBox="1">
            <a:spLocks noGrp="1"/>
          </p:cNvSpPr>
          <p:nvPr>
            <p:ph type="body" idx="1"/>
          </p:nvPr>
        </p:nvSpPr>
        <p:spPr>
          <a:xfrm rot="5400000">
            <a:off x="1952072" y="-313549"/>
            <a:ext cx="4807326" cy="716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88" name="Google Shape;88;p32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32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32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32"/>
          <p:cNvSpPr txBox="1">
            <a:spLocks noGrp="1"/>
          </p:cNvSpPr>
          <p:nvPr>
            <p:ph type="dt" idx="10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32"/>
          <p:cNvSpPr txBox="1">
            <a:spLocks noGrp="1"/>
          </p:cNvSpPr>
          <p:nvPr>
            <p:ph type="ftr" idx="11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32"/>
          <p:cNvSpPr txBox="1">
            <a:spLocks noGrp="1"/>
          </p:cNvSpPr>
          <p:nvPr>
            <p:ph type="sldNum" idx="12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3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3"/>
          <p:cNvSpPr txBox="1">
            <a:spLocks noGrp="1"/>
          </p:cNvSpPr>
          <p:nvPr>
            <p:ph type="body" idx="1"/>
          </p:nvPr>
        </p:nvSpPr>
        <p:spPr>
          <a:xfrm>
            <a:off x="581192" y="2340864"/>
            <a:ext cx="11029615" cy="3634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24" name="Google Shape;24;p23"/>
          <p:cNvSpPr txBox="1">
            <a:spLocks noGrp="1"/>
          </p:cNvSpPr>
          <p:nvPr>
            <p:ph type="dt" idx="10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3"/>
          <p:cNvSpPr txBox="1">
            <a:spLocks noGrp="1"/>
          </p:cNvSpPr>
          <p:nvPr>
            <p:ph type="ftr" idx="11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3"/>
          <p:cNvSpPr txBox="1">
            <a:spLocks noGrp="1"/>
          </p:cNvSpPr>
          <p:nvPr>
            <p:ph type="sldNum" idx="12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4"/>
          <p:cNvSpPr/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24"/>
          <p:cNvSpPr txBox="1"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Franklin Gothic"/>
              <a:buNone/>
              <a:defRPr sz="3600" b="0" cap="none">
                <a:solidFill>
                  <a:srgbClr val="3F3F3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4"/>
          <p:cNvSpPr txBox="1"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56"/>
              <a:buNone/>
              <a:defRPr sz="180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24"/>
          <p:cNvSpPr txBox="1">
            <a:spLocks noGrp="1"/>
          </p:cNvSpPr>
          <p:nvPr>
            <p:ph type="dt" idx="10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4"/>
          <p:cNvSpPr txBox="1">
            <a:spLocks noGrp="1"/>
          </p:cNvSpPr>
          <p:nvPr>
            <p:ph type="ftr" idx="11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4"/>
          <p:cNvSpPr txBox="1">
            <a:spLocks noGrp="1"/>
          </p:cNvSpPr>
          <p:nvPr>
            <p:ph type="sldNum" idx="12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g1514ecac70e_0_8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g1514ecac70e_0_8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7914" algn="l">
              <a:lnSpc>
                <a:spcPct val="110000"/>
              </a:lnSpc>
              <a:spcBef>
                <a:spcPts val="340"/>
              </a:spcBef>
              <a:spcAft>
                <a:spcPts val="0"/>
              </a:spcAft>
              <a:buSzPts val="1564"/>
              <a:buChar char="◼"/>
              <a:defRPr/>
            </a:lvl1pPr>
            <a:lvl2pPr marL="914400" lvl="1" indent="-310387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/>
            </a:lvl2pPr>
            <a:lvl3pPr marL="1371600" lvl="2" indent="-30454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96"/>
              <a:buChar char="◼"/>
              <a:defRPr/>
            </a:lvl3pPr>
            <a:lvl4pPr marL="1828800" lvl="3" indent="-29286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12"/>
              <a:buChar char="◼"/>
              <a:defRPr/>
            </a:lvl4pPr>
            <a:lvl5pPr marL="2286000" lvl="4" indent="-29286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12"/>
              <a:buChar char="◼"/>
              <a:defRPr/>
            </a:lvl5pPr>
            <a:lvl6pPr marL="2743200" lvl="5" indent="-298704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6pPr>
            <a:lvl7pPr marL="3200400" lvl="6" indent="-298704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7pPr>
            <a:lvl8pPr marL="3657600" lvl="7" indent="-298703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8pPr>
            <a:lvl9pPr marL="4114800" lvl="8" indent="-298703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04"/>
              <a:buChar char="◼"/>
              <a:defRPr/>
            </a:lvl9pPr>
          </a:lstStyle>
          <a:p>
            <a:endParaRPr/>
          </a:p>
        </p:txBody>
      </p:sp>
      <p:sp>
        <p:nvSpPr>
          <p:cNvPr id="37" name="Google Shape;37;g1514ecac70e_0_86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5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5"/>
          <p:cNvSpPr txBox="1">
            <a:spLocks noGrp="1"/>
          </p:cNvSpPr>
          <p:nvPr>
            <p:ph type="body" idx="1"/>
          </p:nvPr>
        </p:nvSpPr>
        <p:spPr>
          <a:xfrm>
            <a:off x="581193" y="2228003"/>
            <a:ext cx="5194767" cy="3633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41" name="Google Shape;41;p25"/>
          <p:cNvSpPr txBox="1">
            <a:spLocks noGrp="1"/>
          </p:cNvSpPr>
          <p:nvPr>
            <p:ph type="body" idx="2"/>
          </p:nvPr>
        </p:nvSpPr>
        <p:spPr>
          <a:xfrm>
            <a:off x="6416039" y="2228003"/>
            <a:ext cx="5194769" cy="3633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42" name="Google Shape;42;p25"/>
          <p:cNvSpPr txBox="1">
            <a:spLocks noGrp="1"/>
          </p:cNvSpPr>
          <p:nvPr>
            <p:ph type="dt" idx="10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5"/>
          <p:cNvSpPr txBox="1">
            <a:spLocks noGrp="1"/>
          </p:cNvSpPr>
          <p:nvPr>
            <p:ph type="ftr" idx="11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5"/>
          <p:cNvSpPr txBox="1">
            <a:spLocks noGrp="1"/>
          </p:cNvSpPr>
          <p:nvPr>
            <p:ph type="sldNum" idx="12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6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6"/>
          <p:cNvSpPr txBox="1"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840"/>
              <a:buNone/>
              <a:defRPr sz="2000" b="0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4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72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26"/>
          <p:cNvSpPr txBox="1">
            <a:spLocks noGrp="1"/>
          </p:cNvSpPr>
          <p:nvPr>
            <p:ph type="body" idx="2"/>
          </p:nvPr>
        </p:nvSpPr>
        <p:spPr>
          <a:xfrm>
            <a:off x="581194" y="2926052"/>
            <a:ext cx="5194766" cy="293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49" name="Google Shape;49;p26"/>
          <p:cNvSpPr txBox="1">
            <a:spLocks noGrp="1"/>
          </p:cNvSpPr>
          <p:nvPr>
            <p:ph type="body" idx="3"/>
          </p:nvPr>
        </p:nvSpPr>
        <p:spPr>
          <a:xfrm>
            <a:off x="6416039" y="2250892"/>
            <a:ext cx="5194770" cy="553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40"/>
              <a:buFont typeface="Noto Sans Symbols"/>
              <a:buNone/>
              <a:defRPr sz="2000" b="0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4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72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26"/>
          <p:cNvSpPr txBox="1">
            <a:spLocks noGrp="1"/>
          </p:cNvSpPr>
          <p:nvPr>
            <p:ph type="body" idx="4"/>
          </p:nvPr>
        </p:nvSpPr>
        <p:spPr>
          <a:xfrm>
            <a:off x="6416037" y="2926052"/>
            <a:ext cx="5194771" cy="293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dt" idx="10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ftr" idx="11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sldNum" idx="12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8"/>
          <p:cNvSpPr txBox="1">
            <a:spLocks noGrp="1"/>
          </p:cNvSpPr>
          <p:nvPr>
            <p:ph type="dt" idx="10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8"/>
          <p:cNvSpPr txBox="1">
            <a:spLocks noGrp="1"/>
          </p:cNvSpPr>
          <p:nvPr>
            <p:ph type="ftr" idx="11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8"/>
          <p:cNvSpPr txBox="1">
            <a:spLocks noGrp="1"/>
          </p:cNvSpPr>
          <p:nvPr>
            <p:ph type="sldNum" idx="12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9"/>
          <p:cNvSpPr/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29"/>
          <p:cNvSpPr txBox="1"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Franklin Gothic"/>
              <a:buNone/>
              <a:defRPr sz="2400" b="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9"/>
          <p:cNvSpPr txBox="1">
            <a:spLocks noGrp="1"/>
          </p:cNvSpPr>
          <p:nvPr>
            <p:ph type="body" idx="1"/>
          </p:nvPr>
        </p:nvSpPr>
        <p:spPr>
          <a:xfrm>
            <a:off x="4900928" y="1179829"/>
            <a:ext cx="6650991" cy="4658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544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840"/>
              <a:buChar char="◼"/>
              <a:defRPr sz="2000">
                <a:solidFill>
                  <a:schemeClr val="dk2"/>
                </a:solidFill>
              </a:defRPr>
            </a:lvl1pPr>
            <a:lvl2pPr marL="914400" lvl="1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 sz="1800">
                <a:solidFill>
                  <a:schemeClr val="dk2"/>
                </a:solidFill>
              </a:defRPr>
            </a:lvl2pPr>
            <a:lvl3pPr marL="1371600" lvl="2" indent="-322072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Char char="◼"/>
              <a:defRPr sz="1600">
                <a:solidFill>
                  <a:schemeClr val="dk2"/>
                </a:solidFill>
              </a:defRPr>
            </a:lvl3pPr>
            <a:lvl4pPr marL="1828800" lvl="3" indent="-310388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4pPr>
            <a:lvl5pPr marL="2286000" lvl="4" indent="-310388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5pPr>
            <a:lvl6pPr marL="2743200" lvl="5" indent="-310388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6pPr>
            <a:lvl7pPr marL="3200400" lvl="6" indent="-310388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7pPr>
            <a:lvl8pPr marL="3657600" lvl="7" indent="-310388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8pPr>
            <a:lvl9pPr marL="4114800" lvl="8" indent="-310388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29"/>
          <p:cNvSpPr txBox="1">
            <a:spLocks noGrp="1"/>
          </p:cNvSpPr>
          <p:nvPr>
            <p:ph type="body" idx="2"/>
          </p:nvPr>
        </p:nvSpPr>
        <p:spPr>
          <a:xfrm>
            <a:off x="767857" y="2836654"/>
            <a:ext cx="3031852" cy="3001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12"/>
              <a:buNone/>
              <a:defRPr sz="1100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>
            <a:endParaRPr/>
          </a:p>
        </p:txBody>
      </p:sp>
      <p:sp>
        <p:nvSpPr>
          <p:cNvPr id="68" name="Google Shape;68;p29"/>
          <p:cNvSpPr txBox="1">
            <a:spLocks noGrp="1"/>
          </p:cNvSpPr>
          <p:nvPr>
            <p:ph type="dt" idx="10"/>
          </p:nvPr>
        </p:nvSpPr>
        <p:spPr>
          <a:xfrm>
            <a:off x="7605951" y="6456916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9"/>
          <p:cNvSpPr txBox="1">
            <a:spLocks noGrp="1"/>
          </p:cNvSpPr>
          <p:nvPr>
            <p:ph type="ftr" idx="11"/>
          </p:nvPr>
        </p:nvSpPr>
        <p:spPr>
          <a:xfrm>
            <a:off x="581192" y="6452590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sldNum" idx="12"/>
          </p:nvPr>
        </p:nvSpPr>
        <p:spPr>
          <a:xfrm>
            <a:off x="10558300" y="6456916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 txBox="1"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Franklin Gothic"/>
              <a:buNone/>
              <a:defRPr sz="2800" b="0" i="0" u="none" strike="noStrike" cap="none">
                <a:solidFill>
                  <a:srgbClr val="3F3F3F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1"/>
          <p:cNvSpPr txBox="1"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27914" algn="l" rtl="0">
              <a:lnSpc>
                <a:spcPct val="110000"/>
              </a:lnSpc>
              <a:spcBef>
                <a:spcPts val="340"/>
              </a:spcBef>
              <a:spcAft>
                <a:spcPts val="0"/>
              </a:spcAft>
              <a:buClr>
                <a:schemeClr val="accent1"/>
              </a:buClr>
              <a:buSzPts val="1564"/>
              <a:buFont typeface="Noto Sans Symbols"/>
              <a:buChar char="◼"/>
              <a:defRPr sz="17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310387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88"/>
              <a:buFont typeface="Noto Sans Symbols"/>
              <a:buChar char="◼"/>
              <a:defRPr sz="14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304546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96"/>
              <a:buFont typeface="Noto Sans Symbols"/>
              <a:buChar char="◼"/>
              <a:defRPr sz="13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292861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012"/>
              <a:buFont typeface="Noto Sans Symbols"/>
              <a:buChar char="◼"/>
              <a:defRPr sz="11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292861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012"/>
              <a:buFont typeface="Noto Sans Symbols"/>
              <a:buChar char="◼"/>
              <a:defRPr sz="11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298704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298704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298703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298703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8" name="Google Shape;8;p21"/>
          <p:cNvSpPr txBox="1">
            <a:spLocks noGrp="1"/>
          </p:cNvSpPr>
          <p:nvPr>
            <p:ph type="dt" idx="10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9" name="Google Shape;9;p21"/>
          <p:cNvSpPr txBox="1">
            <a:spLocks noGrp="1"/>
          </p:cNvSpPr>
          <p:nvPr>
            <p:ph type="ftr" idx="11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0" name="Google Shape;10;p21"/>
          <p:cNvSpPr txBox="1">
            <a:spLocks noGrp="1"/>
          </p:cNvSpPr>
          <p:nvPr>
            <p:ph type="sldNum" idx="12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21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1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21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705744" y="908054"/>
            <a:ext cx="7239406" cy="4970615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>
            <a:spLocks noGrp="1"/>
          </p:cNvSpPr>
          <p:nvPr>
            <p:ph type="ctrTitle"/>
          </p:nvPr>
        </p:nvSpPr>
        <p:spPr>
          <a:xfrm>
            <a:off x="918554" y="1170968"/>
            <a:ext cx="6687397" cy="4474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ranklin Gothic"/>
              <a:buNone/>
            </a:pPr>
            <a:r>
              <a:rPr lang="en-US" sz="6000">
                <a:solidFill>
                  <a:srgbClr val="FFFFFF"/>
                </a:solidFill>
              </a:rPr>
              <a:t>INTRODUCTION TO OCCUPATIONAL THERAPY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8042148" y="908054"/>
            <a:ext cx="3378706" cy="4970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>
            <a:spLocks noGrp="1"/>
          </p:cNvSpPr>
          <p:nvPr>
            <p:ph type="subTitle" idx="1"/>
          </p:nvPr>
        </p:nvSpPr>
        <p:spPr>
          <a:xfrm>
            <a:off x="8361003" y="1170968"/>
            <a:ext cx="2750946" cy="3077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944"/>
              <a:buNone/>
            </a:pPr>
            <a:endParaRPr sz="3200">
              <a:solidFill>
                <a:schemeClr val="dk2"/>
              </a:solidFill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705745" y="751211"/>
            <a:ext cx="7242048" cy="94997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8042147" y="754768"/>
            <a:ext cx="338328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705745" y="5946475"/>
            <a:ext cx="7242048" cy="94997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8042147" y="5950032"/>
            <a:ext cx="338328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7" name="Google Shape;107;p1" descr="ILOTA Logo&#10;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89555" y="4520118"/>
            <a:ext cx="3083891" cy="12282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08f258f2d9_0_41"/>
          <p:cNvSpPr txBox="1">
            <a:spLocks noGrp="1"/>
          </p:cNvSpPr>
          <p:nvPr>
            <p:ph type="title"/>
          </p:nvPr>
        </p:nvSpPr>
        <p:spPr>
          <a:xfrm>
            <a:off x="581200" y="702150"/>
            <a:ext cx="11610900" cy="11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Franklin Gothic"/>
              <a:buNone/>
            </a:pPr>
            <a:r>
              <a:rPr lang="en-US" sz="4000"/>
              <a:t>WHERE DO OT PRACTITIONERS WORK?</a:t>
            </a:r>
            <a:endParaRPr sz="4000"/>
          </a:p>
        </p:txBody>
      </p:sp>
      <p:pic>
        <p:nvPicPr>
          <p:cNvPr id="169" name="Google Shape;169;g108f258f2d9_0_41" descr="ILOTA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26557" y="5483225"/>
            <a:ext cx="984249" cy="98424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70" name="Google Shape;170;g108f258f2d9_0_41"/>
          <p:cNvGraphicFramePr/>
          <p:nvPr/>
        </p:nvGraphicFramePr>
        <p:xfrm>
          <a:off x="952500" y="2148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{D39EAE18-CC7C-495B-9199-B2CBBA3875C2}</a:tableStyleId>
              </a:tblPr>
              <a:tblGrid>
                <a:gridCol w="5436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36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11000">
                <a:tc>
                  <a:txBody>
                    <a:bodyPr/>
                    <a:lstStyle/>
                    <a:p>
                      <a:pPr marL="306000" marR="0" lvl="0" indent="-30600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3600"/>
                        <a:buFont typeface="Noto Sans Symbols"/>
                        <a:buChar char="●"/>
                      </a:pPr>
                      <a:r>
                        <a:rPr lang="en-US" sz="3600" u="none" strike="noStrike" cap="none">
                          <a:solidFill>
                            <a:srgbClr val="3F3F3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Hospitals</a:t>
                      </a:r>
                      <a:endParaRPr sz="3600" u="none" strike="noStrike" cap="none">
                        <a:solidFill>
                          <a:srgbClr val="3F3F3F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  <a:p>
                      <a:pPr marL="306000" marR="0" lvl="0" indent="-30600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3600"/>
                        <a:buFont typeface="Noto Sans Symbols"/>
                        <a:buChar char="●"/>
                      </a:pPr>
                      <a:r>
                        <a:rPr lang="en-US" sz="3600" u="none" strike="noStrike" cap="none">
                          <a:solidFill>
                            <a:srgbClr val="3F3F3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Schools</a:t>
                      </a:r>
                      <a:endParaRPr sz="3600" u="none" strike="noStrike" cap="none">
                        <a:solidFill>
                          <a:srgbClr val="3F3F3F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  <a:p>
                      <a:pPr marL="306000" marR="0" lvl="0" indent="-30600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3600"/>
                        <a:buFont typeface="Noto Sans Symbols"/>
                        <a:buChar char="●"/>
                      </a:pPr>
                      <a:r>
                        <a:rPr lang="en-US" sz="3600" u="none" strike="noStrike" cap="none">
                          <a:solidFill>
                            <a:srgbClr val="3F3F3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Rehabilitation clinics</a:t>
                      </a:r>
                      <a:endParaRPr sz="3600" u="none" strike="noStrike" cap="none">
                        <a:solidFill>
                          <a:srgbClr val="3F3F3F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  <a:p>
                      <a:pPr marL="306000" marR="0" lvl="0" indent="-30600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3600"/>
                        <a:buFont typeface="Noto Sans Symbols"/>
                        <a:buChar char="●"/>
                      </a:pPr>
                      <a:r>
                        <a:rPr lang="en-US" sz="3600" u="none" strike="noStrike" cap="none">
                          <a:solidFill>
                            <a:srgbClr val="3F3F3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Homes</a:t>
                      </a:r>
                      <a:endParaRPr sz="3600" u="none" strike="noStrike" cap="none">
                        <a:solidFill>
                          <a:srgbClr val="3F3F3F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  <a:p>
                      <a:pPr marL="306000" marR="0" lvl="0" indent="-30600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3600"/>
                        <a:buFont typeface="Noto Sans Symbols"/>
                        <a:buChar char="●"/>
                      </a:pPr>
                      <a:r>
                        <a:rPr lang="en-US" sz="3600" u="none" strike="noStrike" cap="none">
                          <a:solidFill>
                            <a:srgbClr val="3F3F3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Community settings</a:t>
                      </a:r>
                      <a:endParaRPr sz="3600" u="none" strike="noStrike" cap="none">
                        <a:solidFill>
                          <a:srgbClr val="3F3F3F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  <a:p>
                      <a:pPr marL="45720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306000" marR="0" lvl="0" indent="-30600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3600"/>
                        <a:buFont typeface="Noto Sans Symbols"/>
                        <a:buChar char="●"/>
                      </a:pPr>
                      <a:r>
                        <a:rPr lang="en-US" sz="3600" u="none" strike="noStrike" cap="none">
                          <a:solidFill>
                            <a:srgbClr val="3F3F3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Mental health facilities</a:t>
                      </a:r>
                      <a:endParaRPr sz="3600" u="none" strike="noStrike" cap="none">
                        <a:solidFill>
                          <a:srgbClr val="3F3F3F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  <a:p>
                      <a:pPr marL="306000" marR="0" lvl="0" indent="-30600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3600"/>
                        <a:buFont typeface="Noto Sans Symbols"/>
                        <a:buChar char="●"/>
                      </a:pPr>
                      <a:r>
                        <a:rPr lang="en-US" sz="3600" u="none" strike="noStrike" cap="none">
                          <a:solidFill>
                            <a:srgbClr val="3F3F3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Nursing homes</a:t>
                      </a:r>
                      <a:endParaRPr sz="3600" u="none" strike="noStrike" cap="none">
                        <a:solidFill>
                          <a:srgbClr val="3F3F3F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  <a:p>
                      <a:pPr marL="306000" marR="0" lvl="0" indent="-30600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3600"/>
                        <a:buFont typeface="Noto Sans Symbols"/>
                        <a:buChar char="●"/>
                      </a:pPr>
                      <a:r>
                        <a:rPr lang="en-US" sz="3600" u="none" strike="noStrike" cap="none">
                          <a:solidFill>
                            <a:srgbClr val="3F3F3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Academia</a:t>
                      </a:r>
                      <a:endParaRPr sz="3600" u="none" strike="noStrike" cap="none">
                        <a:solidFill>
                          <a:srgbClr val="3F3F3F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  <a:p>
                      <a:pPr marL="306000" marR="0" lvl="0" indent="-30600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3600"/>
                        <a:buFont typeface="Noto Sans Symbols"/>
                        <a:buChar char="●"/>
                      </a:pPr>
                      <a:r>
                        <a:rPr lang="en-US" sz="3600" u="none" strike="noStrike" cap="none">
                          <a:solidFill>
                            <a:srgbClr val="3F3F3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And more!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514ecac70e_0_100"/>
          <p:cNvSpPr txBox="1">
            <a:spLocks noGrp="1"/>
          </p:cNvSpPr>
          <p:nvPr>
            <p:ph type="title"/>
          </p:nvPr>
        </p:nvSpPr>
        <p:spPr>
          <a:xfrm>
            <a:off x="581193" y="2393950"/>
            <a:ext cx="11029500" cy="214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 sz="4000"/>
              <a:t>OT AS A CAREER</a:t>
            </a:r>
            <a:endParaRPr sz="4000"/>
          </a:p>
        </p:txBody>
      </p:sp>
      <p:sp>
        <p:nvSpPr>
          <p:cNvPr id="176" name="Google Shape;176;g1514ecac70e_0_100"/>
          <p:cNvSpPr txBox="1">
            <a:spLocks noGrp="1"/>
          </p:cNvSpPr>
          <p:nvPr>
            <p:ph type="body" idx="1"/>
          </p:nvPr>
        </p:nvSpPr>
        <p:spPr>
          <a:xfrm>
            <a:off x="581192" y="4541417"/>
            <a:ext cx="11029500" cy="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56"/>
              <a:buNone/>
            </a:pPr>
            <a:endParaRPr/>
          </a:p>
        </p:txBody>
      </p:sp>
      <p:pic>
        <p:nvPicPr>
          <p:cNvPr id="177" name="Google Shape;177;g1514ecac70e_0_100" descr="ILOTA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26457" y="5281500"/>
            <a:ext cx="984249" cy="984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12e4148af59_0_26"/>
          <p:cNvSpPr txBox="1">
            <a:spLocks noGrp="1"/>
          </p:cNvSpPr>
          <p:nvPr>
            <p:ph type="title"/>
          </p:nvPr>
        </p:nvSpPr>
        <p:spPr>
          <a:xfrm>
            <a:off x="581200" y="702150"/>
            <a:ext cx="11610900" cy="11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Franklin Gothic"/>
              <a:buNone/>
            </a:pPr>
            <a:r>
              <a:rPr lang="en-US" sz="4000"/>
              <a:t>WHY SHOULD YOU CONSIDER OT AS A CAREER?</a:t>
            </a:r>
            <a:endParaRPr sz="4000"/>
          </a:p>
        </p:txBody>
      </p:sp>
      <p:pic>
        <p:nvPicPr>
          <p:cNvPr id="183" name="Google Shape;183;g12e4148af59_0_26" descr="ILOTA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26557" y="5483225"/>
            <a:ext cx="984249" cy="984249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g12e4148af59_0_26"/>
          <p:cNvSpPr txBox="1">
            <a:spLocks noGrp="1"/>
          </p:cNvSpPr>
          <p:nvPr>
            <p:ph type="body" idx="1"/>
          </p:nvPr>
        </p:nvSpPr>
        <p:spPr>
          <a:xfrm>
            <a:off x="581200" y="1999350"/>
            <a:ext cx="11029500" cy="45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There are broad opportunities to work in various settings with different types of people; this variability helps prevent burnout.</a:t>
            </a:r>
            <a:endParaRPr sz="30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6"/>
              <a:buNone/>
            </a:pPr>
            <a:endParaRPr sz="1200"/>
          </a:p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It’s fun! It’s a chance to be creative and be hands-on while helping people.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6"/>
              <a:buNone/>
            </a:pPr>
            <a:endParaRPr sz="1200"/>
          </a:p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You can incorporate your own interests and hobbies into your work.</a:t>
            </a:r>
            <a:endParaRPr sz="30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6"/>
              <a:buNone/>
            </a:pPr>
            <a:endParaRPr sz="1200"/>
          </a:p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It’s rewarding and fulfilling to help improve someone’s quality of life.</a:t>
            </a:r>
            <a:endParaRPr sz="3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2e4148af59_0_6"/>
          <p:cNvSpPr txBox="1">
            <a:spLocks noGrp="1"/>
          </p:cNvSpPr>
          <p:nvPr>
            <p:ph type="title"/>
          </p:nvPr>
        </p:nvSpPr>
        <p:spPr>
          <a:xfrm>
            <a:off x="581200" y="702150"/>
            <a:ext cx="11610900" cy="11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Franklin Gothic"/>
              <a:buNone/>
            </a:pPr>
            <a:r>
              <a:rPr lang="en-US" sz="4000"/>
              <a:t>WHY SHOULD YOU CONSIDER OT AS A CAREER?</a:t>
            </a:r>
            <a:endParaRPr sz="4000"/>
          </a:p>
        </p:txBody>
      </p:sp>
      <p:pic>
        <p:nvPicPr>
          <p:cNvPr id="190" name="Google Shape;190;g12e4148af59_0_6" descr="ILOTA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26557" y="5483225"/>
            <a:ext cx="984249" cy="984249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g12e4148af59_0_6"/>
          <p:cNvSpPr txBox="1">
            <a:spLocks noGrp="1"/>
          </p:cNvSpPr>
          <p:nvPr>
            <p:ph type="body" idx="1"/>
          </p:nvPr>
        </p:nvSpPr>
        <p:spPr>
          <a:xfrm>
            <a:off x="581200" y="1999350"/>
            <a:ext cx="11029500" cy="45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You can advance your career by specializing in various techniques, creating your own business, or taking on leadership roles.</a:t>
            </a:r>
            <a:endParaRPr sz="30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6"/>
              <a:buNone/>
            </a:pPr>
            <a:endParaRPr sz="1200"/>
          </a:p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There are lucrative job opportunities - OT is one of the most top-rated and fastest-growing careers. </a:t>
            </a:r>
            <a:endParaRPr sz="30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6"/>
              <a:buNone/>
            </a:pPr>
            <a:endParaRPr sz="1200"/>
          </a:p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There are various opportunities to collaborate with other professionals and experts in order to continue learning  and growing.</a:t>
            </a:r>
            <a:endParaRPr sz="3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2e4148af59_0_20"/>
          <p:cNvSpPr txBox="1">
            <a:spLocks noGrp="1"/>
          </p:cNvSpPr>
          <p:nvPr>
            <p:ph type="title"/>
          </p:nvPr>
        </p:nvSpPr>
        <p:spPr>
          <a:xfrm>
            <a:off x="581200" y="702150"/>
            <a:ext cx="11610900" cy="11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Franklin Gothic"/>
              <a:buNone/>
            </a:pPr>
            <a:r>
              <a:rPr lang="en-US" sz="4000"/>
              <a:t>WHAT QUALITIES MAKE A GOOD OT/OTA?</a:t>
            </a:r>
            <a:endParaRPr sz="4000"/>
          </a:p>
        </p:txBody>
      </p:sp>
      <p:pic>
        <p:nvPicPr>
          <p:cNvPr id="197" name="Google Shape;197;g12e4148af59_0_20" descr="ILOTA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26557" y="5483225"/>
            <a:ext cx="984249" cy="984249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g12e4148af59_0_20"/>
          <p:cNvSpPr txBox="1">
            <a:spLocks noGrp="1"/>
          </p:cNvSpPr>
          <p:nvPr>
            <p:ph type="body" idx="1"/>
          </p:nvPr>
        </p:nvSpPr>
        <p:spPr>
          <a:xfrm>
            <a:off x="581200" y="1999350"/>
            <a:ext cx="5465100" cy="45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Compassionate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Patient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Flexible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Creative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Good communicator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Resourceful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Innovative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Critical thinker</a:t>
            </a:r>
            <a:endParaRPr sz="3200"/>
          </a:p>
        </p:txBody>
      </p:sp>
      <p:sp>
        <p:nvSpPr>
          <p:cNvPr id="199" name="Google Shape;199;g12e4148af59_0_20"/>
          <p:cNvSpPr txBox="1">
            <a:spLocks noGrp="1"/>
          </p:cNvSpPr>
          <p:nvPr>
            <p:ph type="body" idx="1"/>
          </p:nvPr>
        </p:nvSpPr>
        <p:spPr>
          <a:xfrm>
            <a:off x="6145700" y="1999350"/>
            <a:ext cx="5465100" cy="46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Perceptive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Multi-tasker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Responsible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Respectful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Reliable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Organized 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Ethical</a:t>
            </a:r>
            <a:endParaRPr sz="32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6"/>
              <a:buNone/>
            </a:pPr>
            <a:endParaRPr sz="3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dac7a0b193_0_0"/>
          <p:cNvSpPr txBox="1">
            <a:spLocks noGrp="1"/>
          </p:cNvSpPr>
          <p:nvPr>
            <p:ph type="title"/>
          </p:nvPr>
        </p:nvSpPr>
        <p:spPr>
          <a:xfrm>
            <a:off x="581200" y="702150"/>
            <a:ext cx="11610900" cy="11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Franklin Gothic"/>
              <a:buNone/>
            </a:pPr>
            <a:r>
              <a:rPr lang="en-US" sz="4000"/>
              <a:t>HOW MUCH DO OTPs MAKE?</a:t>
            </a:r>
            <a:endParaRPr sz="4000"/>
          </a:p>
        </p:txBody>
      </p:sp>
      <p:pic>
        <p:nvPicPr>
          <p:cNvPr id="205" name="Google Shape;205;g2dac7a0b193_0_0" descr="ILOTA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26557" y="5483225"/>
            <a:ext cx="984249" cy="984249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g2dac7a0b193_0_0"/>
          <p:cNvSpPr txBox="1">
            <a:spLocks noGrp="1"/>
          </p:cNvSpPr>
          <p:nvPr>
            <p:ph type="body" idx="1"/>
          </p:nvPr>
        </p:nvSpPr>
        <p:spPr>
          <a:xfrm>
            <a:off x="581200" y="1890750"/>
            <a:ext cx="5465100" cy="45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Nationwide, the median annual wage for </a:t>
            </a:r>
            <a:r>
              <a:rPr lang="en-US" sz="3200" b="1"/>
              <a:t>occupational therapy assistants</a:t>
            </a:r>
            <a:r>
              <a:rPr lang="en-US" sz="3200"/>
              <a:t> was $67,010 in May 2023 </a:t>
            </a:r>
            <a:r>
              <a:rPr lang="en-US" sz="1200"/>
              <a:t>(https://www.bls.gov/ooh/healthcare/occupational-therapy-assistants-and-aides.htm)</a:t>
            </a:r>
            <a:endParaRPr sz="3200"/>
          </a:p>
        </p:txBody>
      </p:sp>
      <p:sp>
        <p:nvSpPr>
          <p:cNvPr id="207" name="Google Shape;207;g2dac7a0b193_0_0"/>
          <p:cNvSpPr txBox="1">
            <a:spLocks noGrp="1"/>
          </p:cNvSpPr>
          <p:nvPr>
            <p:ph type="body" idx="1"/>
          </p:nvPr>
        </p:nvSpPr>
        <p:spPr>
          <a:xfrm>
            <a:off x="6145700" y="1999350"/>
            <a:ext cx="5465100" cy="46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Nationwide, the median annual wage for </a:t>
            </a:r>
            <a:r>
              <a:rPr lang="en-US" sz="3200" b="1"/>
              <a:t>occupational therapists</a:t>
            </a:r>
            <a:r>
              <a:rPr lang="en-US" sz="3200"/>
              <a:t> was $96,370 in May 2023 </a:t>
            </a:r>
            <a:r>
              <a:rPr lang="en-US" sz="1200"/>
              <a:t>(https://www.bls.gov/ooh/healthcare/occupational-therapists.htm) </a:t>
            </a:r>
            <a:endParaRPr sz="12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6"/>
              <a:buNone/>
            </a:pPr>
            <a:endParaRPr sz="3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1514ecac70e_0_105"/>
          <p:cNvSpPr txBox="1">
            <a:spLocks noGrp="1"/>
          </p:cNvSpPr>
          <p:nvPr>
            <p:ph type="title"/>
          </p:nvPr>
        </p:nvSpPr>
        <p:spPr>
          <a:xfrm>
            <a:off x="581193" y="2393950"/>
            <a:ext cx="11029500" cy="214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 sz="4000"/>
              <a:t>ABOUT THE </a:t>
            </a:r>
            <a:endParaRPr sz="4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 sz="4000"/>
              <a:t>ILLINOIS OCCUPATIONAL THERAPY ASSOCIATION</a:t>
            </a:r>
            <a:endParaRPr sz="4000"/>
          </a:p>
        </p:txBody>
      </p:sp>
      <p:sp>
        <p:nvSpPr>
          <p:cNvPr id="213" name="Google Shape;213;g1514ecac70e_0_105"/>
          <p:cNvSpPr txBox="1">
            <a:spLocks noGrp="1"/>
          </p:cNvSpPr>
          <p:nvPr>
            <p:ph type="body" idx="1"/>
          </p:nvPr>
        </p:nvSpPr>
        <p:spPr>
          <a:xfrm>
            <a:off x="581192" y="4541417"/>
            <a:ext cx="11029500" cy="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56"/>
              <a:buNone/>
            </a:pPr>
            <a:endParaRPr/>
          </a:p>
        </p:txBody>
      </p:sp>
      <p:pic>
        <p:nvPicPr>
          <p:cNvPr id="214" name="Google Shape;214;g1514ecac70e_0_105" descr="ILOTA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26457" y="5281500"/>
            <a:ext cx="984249" cy="984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108f258f2d9_0_23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500" cy="11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000"/>
              <a:buFont typeface="Franklin Gothic"/>
              <a:buNone/>
            </a:pPr>
            <a:r>
              <a:rPr lang="en-US" sz="4000"/>
              <a:t>WHAT IS ILOTA?</a:t>
            </a:r>
            <a:endParaRPr/>
          </a:p>
        </p:txBody>
      </p:sp>
      <p:sp>
        <p:nvSpPr>
          <p:cNvPr id="220" name="Google Shape;220;g108f258f2d9_0_23"/>
          <p:cNvSpPr txBox="1">
            <a:spLocks noGrp="1"/>
          </p:cNvSpPr>
          <p:nvPr>
            <p:ph type="body" idx="1"/>
          </p:nvPr>
        </p:nvSpPr>
        <p:spPr>
          <a:xfrm>
            <a:off x="581200" y="1963650"/>
            <a:ext cx="11029500" cy="45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The Illinois Occupational Therapy Association (ILOTA) is the official representative of the occupational therapy profession in the state of Illinois. ILOTA acknowledges and promotes professional excellence through a proactive, organized collaboration with OT personnel, the health care community, governmental agencies, and consumers.</a:t>
            </a:r>
            <a:endParaRPr sz="1300"/>
          </a:p>
        </p:txBody>
      </p:sp>
      <p:pic>
        <p:nvPicPr>
          <p:cNvPr id="221" name="Google Shape;221;g108f258f2d9_0_23" descr="ILOTA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26557" y="5483225"/>
            <a:ext cx="984249" cy="984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108f258f2d9_0_51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500" cy="11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000"/>
              <a:buFont typeface="Franklin Gothic"/>
              <a:buNone/>
            </a:pPr>
            <a:r>
              <a:rPr lang="en-US" sz="4000"/>
              <a:t>ILOTA’S VISION</a:t>
            </a:r>
            <a:endParaRPr/>
          </a:p>
        </p:txBody>
      </p:sp>
      <p:sp>
        <p:nvSpPr>
          <p:cNvPr id="227" name="Google Shape;227;g108f258f2d9_0_51"/>
          <p:cNvSpPr txBox="1">
            <a:spLocks noGrp="1"/>
          </p:cNvSpPr>
          <p:nvPr>
            <p:ph type="body" idx="1"/>
          </p:nvPr>
        </p:nvSpPr>
        <p:spPr>
          <a:xfrm>
            <a:off x="581192" y="2340864"/>
            <a:ext cx="11029500" cy="363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421386" algn="l" rtl="0">
              <a:lnSpc>
                <a:spcPct val="115000"/>
              </a:lnSpc>
              <a:spcBef>
                <a:spcPts val="1260"/>
              </a:spcBef>
              <a:spcAft>
                <a:spcPts val="0"/>
              </a:spcAft>
              <a:buSzPts val="3036"/>
              <a:buChar char="●"/>
            </a:pPr>
            <a:r>
              <a:rPr lang="en-US" sz="3300"/>
              <a:t>ILOTA is a multifaceted association committed to </a:t>
            </a:r>
            <a:r>
              <a:rPr lang="en-US" sz="3400"/>
              <a:t>enhancing health and well-being through the utilization of best occupational therapy practices in Illinois.</a:t>
            </a:r>
            <a:endParaRPr sz="1800"/>
          </a:p>
        </p:txBody>
      </p:sp>
      <p:pic>
        <p:nvPicPr>
          <p:cNvPr id="228" name="Google Shape;228;g108f258f2d9_0_51" descr="ILOTA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26557" y="5483225"/>
            <a:ext cx="984249" cy="984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"/>
          <p:cNvSpPr txBox="1">
            <a:spLocks noGrp="1"/>
          </p:cNvSpPr>
          <p:nvPr>
            <p:ph type="title"/>
          </p:nvPr>
        </p:nvSpPr>
        <p:spPr>
          <a:xfrm>
            <a:off x="581192" y="685581"/>
            <a:ext cx="11029500" cy="11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000"/>
              <a:buFont typeface="Franklin Gothic"/>
              <a:buNone/>
            </a:pPr>
            <a:r>
              <a:rPr lang="en-US" sz="4000"/>
              <a:t>ILOTA’S MISSION</a:t>
            </a:r>
            <a:endParaRPr/>
          </a:p>
        </p:txBody>
      </p:sp>
      <p:sp>
        <p:nvSpPr>
          <p:cNvPr id="234" name="Google Shape;234;p3"/>
          <p:cNvSpPr txBox="1">
            <a:spLocks noGrp="1"/>
          </p:cNvSpPr>
          <p:nvPr>
            <p:ph type="body" idx="1"/>
          </p:nvPr>
        </p:nvSpPr>
        <p:spPr>
          <a:xfrm>
            <a:off x="581192" y="2340864"/>
            <a:ext cx="11029615" cy="3634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444500" algn="l" rtl="0">
              <a:lnSpc>
                <a:spcPct val="115000"/>
              </a:lnSpc>
              <a:spcBef>
                <a:spcPts val="1260"/>
              </a:spcBef>
              <a:spcAft>
                <a:spcPts val="0"/>
              </a:spcAft>
              <a:buSzPts val="3400"/>
              <a:buChar char="●"/>
            </a:pPr>
            <a:r>
              <a:rPr lang="en-US" sz="3400"/>
              <a:t>ILOTA is recognized as the premier occupational therapy resource in Illinois. We strive to advance the best practice of occupational therapy through serving, supporting, and promoting the profession.</a:t>
            </a:r>
            <a:endParaRPr sz="1800"/>
          </a:p>
        </p:txBody>
      </p:sp>
      <p:pic>
        <p:nvPicPr>
          <p:cNvPr id="235" name="Google Shape;235;p3" descr="ILOTA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26557" y="5483225"/>
            <a:ext cx="984250" cy="984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52665e3655_0_30"/>
          <p:cNvSpPr txBox="1">
            <a:spLocks noGrp="1"/>
          </p:cNvSpPr>
          <p:nvPr>
            <p:ph type="title"/>
          </p:nvPr>
        </p:nvSpPr>
        <p:spPr>
          <a:xfrm>
            <a:off x="581193" y="2393950"/>
            <a:ext cx="11029500" cy="214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 sz="4000"/>
              <a:t>INTRO TO OCCUPATIONS &amp; OCCUPATIONAL THERAPY</a:t>
            </a:r>
            <a:endParaRPr sz="4000"/>
          </a:p>
        </p:txBody>
      </p:sp>
      <p:sp>
        <p:nvSpPr>
          <p:cNvPr id="113" name="Google Shape;113;g152665e3655_0_30"/>
          <p:cNvSpPr txBox="1">
            <a:spLocks noGrp="1"/>
          </p:cNvSpPr>
          <p:nvPr>
            <p:ph type="body" idx="1"/>
          </p:nvPr>
        </p:nvSpPr>
        <p:spPr>
          <a:xfrm>
            <a:off x="581192" y="4541417"/>
            <a:ext cx="11029500" cy="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56"/>
              <a:buNone/>
            </a:pPr>
            <a:endParaRPr/>
          </a:p>
        </p:txBody>
      </p:sp>
      <p:pic>
        <p:nvPicPr>
          <p:cNvPr id="114" name="Google Shape;114;g152665e3655_0_30" descr="ILOTA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26457" y="5281500"/>
            <a:ext cx="984249" cy="984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1514ecac70e_0_151"/>
          <p:cNvSpPr txBox="1">
            <a:spLocks noGrp="1"/>
          </p:cNvSpPr>
          <p:nvPr>
            <p:ph type="title"/>
          </p:nvPr>
        </p:nvSpPr>
        <p:spPr>
          <a:xfrm>
            <a:off x="581200" y="702150"/>
            <a:ext cx="11610900" cy="11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Franklin Gothic"/>
              <a:buNone/>
            </a:pPr>
            <a:r>
              <a:rPr lang="en-US" sz="4000"/>
              <a:t>JUSTICE, EQUITY, DIVERSITY, &amp; INCLUSION IN OT</a:t>
            </a:r>
            <a:endParaRPr sz="4000"/>
          </a:p>
        </p:txBody>
      </p:sp>
      <p:pic>
        <p:nvPicPr>
          <p:cNvPr id="241" name="Google Shape;241;g1514ecac70e_0_151" descr="ILOTA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26557" y="5483225"/>
            <a:ext cx="984249" cy="984249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Google Shape;242;g1514ecac70e_0_151"/>
          <p:cNvSpPr txBox="1">
            <a:spLocks noGrp="1"/>
          </p:cNvSpPr>
          <p:nvPr>
            <p:ph type="body" idx="1"/>
          </p:nvPr>
        </p:nvSpPr>
        <p:spPr>
          <a:xfrm>
            <a:off x="581200" y="1890750"/>
            <a:ext cx="10940400" cy="465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Presently, the overwhelming majority of OT practitioners are white females. However, the clients we serve represent diverse backgrounds and identities. </a:t>
            </a:r>
            <a:endParaRPr sz="30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6"/>
              <a:buNone/>
            </a:pPr>
            <a:endParaRPr sz="1000"/>
          </a:p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We acknowledge the need to increase the diversity of OT practitioners in order to better address the needs of the diverse clients we serve.</a:t>
            </a:r>
            <a:endParaRPr sz="30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6"/>
              <a:buNone/>
            </a:pPr>
            <a:endParaRPr sz="1000"/>
          </a:p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ILOTA is committed to increasing opportunities to engage in learning, dialogue, and action related to topics of Justice, Equity, Diversity, &amp; Inclusion (JEDI)</a:t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52665e3655_0_16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500" cy="11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000"/>
              <a:buFont typeface="Franklin Gothic"/>
              <a:buNone/>
            </a:pPr>
            <a:r>
              <a:rPr lang="en-US" sz="4000"/>
              <a:t>WHAT ARE OCCUPATIONS?</a:t>
            </a:r>
            <a:endParaRPr/>
          </a:p>
        </p:txBody>
      </p:sp>
      <p:sp>
        <p:nvSpPr>
          <p:cNvPr id="120" name="Google Shape;120;g152665e3655_0_16"/>
          <p:cNvSpPr txBox="1">
            <a:spLocks noGrp="1"/>
          </p:cNvSpPr>
          <p:nvPr>
            <p:ph type="body" idx="1"/>
          </p:nvPr>
        </p:nvSpPr>
        <p:spPr>
          <a:xfrm>
            <a:off x="581192" y="2340864"/>
            <a:ext cx="11029500" cy="363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4572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-US" sz="3600"/>
              <a:t>Occupations are daily life activities that are meaningful. They are things we need to do, have to do, or want to do as part of our everyday roles.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260"/>
              </a:spcBef>
              <a:spcAft>
                <a:spcPts val="0"/>
              </a:spcAft>
              <a:buSzPts val="1656"/>
              <a:buNone/>
            </a:pPr>
            <a:endParaRPr/>
          </a:p>
        </p:txBody>
      </p:sp>
      <p:pic>
        <p:nvPicPr>
          <p:cNvPr id="121" name="Google Shape;121;g152665e3655_0_16" descr="ILOTA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26557" y="5483225"/>
            <a:ext cx="984249" cy="984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08f258f2d9_0_6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500" cy="11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000"/>
              <a:buFont typeface="Franklin Gothic"/>
              <a:buNone/>
            </a:pPr>
            <a:r>
              <a:rPr lang="en-US" sz="4000"/>
              <a:t>WHAT ARE DIFFERENT TYPES OF OCCUPATIONS?</a:t>
            </a:r>
            <a:endParaRPr/>
          </a:p>
        </p:txBody>
      </p:sp>
      <p:sp>
        <p:nvSpPr>
          <p:cNvPr id="127" name="Google Shape;127;g108f258f2d9_0_6"/>
          <p:cNvSpPr txBox="1">
            <a:spLocks noGrp="1"/>
          </p:cNvSpPr>
          <p:nvPr>
            <p:ph type="body" idx="1"/>
          </p:nvPr>
        </p:nvSpPr>
        <p:spPr>
          <a:xfrm>
            <a:off x="581200" y="1999350"/>
            <a:ext cx="11029500" cy="467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06000" lvl="0" indent="-248088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Bathing, grooming, dressing, and eating</a:t>
            </a:r>
            <a:endParaRPr sz="2400"/>
          </a:p>
          <a:p>
            <a:pPr marL="306000" lvl="0" indent="-248088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Taking care of loved ones or pets</a:t>
            </a:r>
            <a:endParaRPr sz="2400"/>
          </a:p>
          <a:p>
            <a:pPr marL="306000" lvl="0" indent="-248088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Grocery shopping, cooking, cleaning, and other chores/errands</a:t>
            </a:r>
            <a:endParaRPr sz="2400"/>
          </a:p>
          <a:p>
            <a:pPr marL="306000" lvl="0" indent="-248088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Exercising, managing medications, and going to the doctor</a:t>
            </a:r>
            <a:endParaRPr sz="2400"/>
          </a:p>
          <a:p>
            <a:pPr marL="306000" lvl="0" indent="-248088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Resting, sleeping, and preparing for sleep</a:t>
            </a:r>
            <a:endParaRPr sz="2400"/>
          </a:p>
          <a:p>
            <a:pPr marL="306000" lvl="0" indent="-248088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Learning, working, and volunteering</a:t>
            </a:r>
            <a:endParaRPr sz="2400"/>
          </a:p>
          <a:p>
            <a:pPr marL="306000" lvl="0" indent="-248088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Playing and participating in leisure activities</a:t>
            </a:r>
            <a:endParaRPr sz="2400"/>
          </a:p>
          <a:p>
            <a:pPr marL="306000" lvl="0" indent="-248088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Socializing with family, friends, and community members</a:t>
            </a:r>
            <a:endParaRPr sz="2400"/>
          </a:p>
        </p:txBody>
      </p:sp>
      <p:pic>
        <p:nvPicPr>
          <p:cNvPr id="128" name="Google Shape;128;g108f258f2d9_0_6" descr="ILOTA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26557" y="5483225"/>
            <a:ext cx="984249" cy="984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08f258f2d9_0_17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500" cy="11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000"/>
              <a:buFont typeface="Franklin Gothic"/>
              <a:buNone/>
            </a:pPr>
            <a:r>
              <a:rPr lang="en-US" sz="4000"/>
              <a:t>WHAT IS OCCUPATIONAL THERAPY (OT)?</a:t>
            </a:r>
            <a:endParaRPr/>
          </a:p>
        </p:txBody>
      </p:sp>
      <p:sp>
        <p:nvSpPr>
          <p:cNvPr id="134" name="Google Shape;134;g108f258f2d9_0_17"/>
          <p:cNvSpPr txBox="1">
            <a:spLocks noGrp="1"/>
          </p:cNvSpPr>
          <p:nvPr>
            <p:ph type="body" idx="1"/>
          </p:nvPr>
        </p:nvSpPr>
        <p:spPr>
          <a:xfrm>
            <a:off x="581200" y="1999350"/>
            <a:ext cx="11029500" cy="40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-US" sz="3600"/>
              <a:t>The skilled, evidence-informed use of daily activities (occupations) to promote quality of life for individuals, groups, or populations across the lifespan who face barriers to performing their desired occupations.  </a:t>
            </a:r>
            <a:endParaRPr sz="3600"/>
          </a:p>
        </p:txBody>
      </p:sp>
      <p:pic>
        <p:nvPicPr>
          <p:cNvPr id="135" name="Google Shape;135;g108f258f2d9_0_17" descr="ILOTA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26557" y="5483225"/>
            <a:ext cx="984249" cy="984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08f258f2d9_0_29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500" cy="11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000"/>
              <a:buFont typeface="Franklin Gothic"/>
              <a:buNone/>
            </a:pPr>
            <a:r>
              <a:rPr lang="en-US" sz="4000"/>
              <a:t>WHO MIGHT BENEFIT FROM OT?</a:t>
            </a:r>
            <a:endParaRPr/>
          </a:p>
        </p:txBody>
      </p:sp>
      <p:sp>
        <p:nvSpPr>
          <p:cNvPr id="141" name="Google Shape;141;g108f258f2d9_0_29"/>
          <p:cNvSpPr txBox="1">
            <a:spLocks noGrp="1"/>
          </p:cNvSpPr>
          <p:nvPr>
            <p:ph type="body" idx="1"/>
          </p:nvPr>
        </p:nvSpPr>
        <p:spPr>
          <a:xfrm>
            <a:off x="581200" y="1999350"/>
            <a:ext cx="11029500" cy="46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A child with autism learning how to more fully participate at school.</a:t>
            </a:r>
            <a:endParaRPr sz="32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6"/>
              <a:buNone/>
            </a:pPr>
            <a:endParaRPr sz="1200"/>
          </a:p>
          <a:p>
            <a:pPr marL="45720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A group of young adults with Down syndrome learning how to explore and register for college classes.</a:t>
            </a:r>
            <a:endParaRPr sz="32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6"/>
              <a:buNone/>
            </a:pPr>
            <a:endParaRPr sz="1200"/>
          </a:p>
          <a:p>
            <a:pPr marL="45720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A survivor of domestic violence learning how to manage a household. </a:t>
            </a:r>
            <a:endParaRPr sz="3200"/>
          </a:p>
        </p:txBody>
      </p:sp>
      <p:pic>
        <p:nvPicPr>
          <p:cNvPr id="142" name="Google Shape;142;g108f258f2d9_0_29" descr="ILOTA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26557" y="5483225"/>
            <a:ext cx="984249" cy="984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08f258f2d9_0_35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500" cy="11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000"/>
              <a:buFont typeface="Franklin Gothic"/>
              <a:buNone/>
            </a:pPr>
            <a:r>
              <a:rPr lang="en-US" sz="4000"/>
              <a:t>WHO MIGHT BENEFIT FROM OT? (CONTINUED)</a:t>
            </a:r>
            <a:endParaRPr/>
          </a:p>
        </p:txBody>
      </p:sp>
      <p:sp>
        <p:nvSpPr>
          <p:cNvPr id="148" name="Google Shape;148;g108f258f2d9_0_35"/>
          <p:cNvSpPr txBox="1">
            <a:spLocks noGrp="1"/>
          </p:cNvSpPr>
          <p:nvPr>
            <p:ph type="body" idx="1"/>
          </p:nvPr>
        </p:nvSpPr>
        <p:spPr>
          <a:xfrm>
            <a:off x="581200" y="1999350"/>
            <a:ext cx="11029500" cy="45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A group of homeless individuals learning how to access community resources.</a:t>
            </a:r>
            <a:endParaRPr sz="32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6"/>
              <a:buNone/>
            </a:pPr>
            <a:endParaRPr sz="1200"/>
          </a:p>
          <a:p>
            <a:pPr marL="45720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An older adult who had a stroke and needs to re-learn how to dress and feed themself.</a:t>
            </a:r>
            <a:endParaRPr sz="32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6"/>
              <a:buNone/>
            </a:pPr>
            <a:endParaRPr sz="1200"/>
          </a:p>
          <a:p>
            <a:pPr marL="45720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A group of parents with premature infants learning   how to best care for their children and themselves.</a:t>
            </a:r>
            <a:endParaRPr sz="3200"/>
          </a:p>
        </p:txBody>
      </p:sp>
      <p:pic>
        <p:nvPicPr>
          <p:cNvPr id="149" name="Google Shape;149;g108f258f2d9_0_35" descr="ILOTA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26557" y="5483225"/>
            <a:ext cx="984249" cy="984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2e4148af59_0_0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500" cy="11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000"/>
              <a:buFont typeface="Franklin Gothic"/>
              <a:buNone/>
            </a:pPr>
            <a:r>
              <a:rPr lang="en-US" sz="4000"/>
              <a:t>WHO MIGHT BENEFIT FROM OT? (CONTINUED)</a:t>
            </a:r>
            <a:endParaRPr/>
          </a:p>
        </p:txBody>
      </p:sp>
      <p:sp>
        <p:nvSpPr>
          <p:cNvPr id="155" name="Google Shape;155;g12e4148af59_0_0"/>
          <p:cNvSpPr txBox="1">
            <a:spLocks noGrp="1"/>
          </p:cNvSpPr>
          <p:nvPr>
            <p:ph type="body" idx="1"/>
          </p:nvPr>
        </p:nvSpPr>
        <p:spPr>
          <a:xfrm>
            <a:off x="581200" y="1999350"/>
            <a:ext cx="11029500" cy="45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An adult with depression learning how to better manage their daily routines. </a:t>
            </a:r>
            <a:endParaRPr sz="32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6"/>
              <a:buNone/>
            </a:pPr>
            <a:endParaRPr sz="1200"/>
          </a:p>
          <a:p>
            <a:pPr marL="45720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A teenager with cerebral palsy learning how to drive using adaptive equipment.</a:t>
            </a:r>
            <a:endParaRPr sz="32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6"/>
              <a:buNone/>
            </a:pPr>
            <a:endParaRPr sz="1200"/>
          </a:p>
          <a:p>
            <a:pPr marL="45720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A group of adults with carpal tunnel syndrome learning how to perform work tasks with proper body positioning to protect their joints.</a:t>
            </a:r>
            <a:endParaRPr sz="3200"/>
          </a:p>
        </p:txBody>
      </p:sp>
      <p:pic>
        <p:nvPicPr>
          <p:cNvPr id="156" name="Google Shape;156;g12e4148af59_0_0" descr="ILOTA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26557" y="5483225"/>
            <a:ext cx="984249" cy="984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08f258f2d9_0_0"/>
          <p:cNvSpPr txBox="1">
            <a:spLocks noGrp="1"/>
          </p:cNvSpPr>
          <p:nvPr>
            <p:ph type="title"/>
          </p:nvPr>
        </p:nvSpPr>
        <p:spPr>
          <a:xfrm>
            <a:off x="581200" y="702150"/>
            <a:ext cx="11610900" cy="11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Franklin Gothic"/>
              <a:buNone/>
            </a:pPr>
            <a:r>
              <a:rPr lang="en-US" sz="4000"/>
              <a:t>WHO ARE OCCUPATIONAL THERAPY PRACTITIONERS?</a:t>
            </a:r>
            <a:endParaRPr sz="4000"/>
          </a:p>
        </p:txBody>
      </p:sp>
      <p:sp>
        <p:nvSpPr>
          <p:cNvPr id="162" name="Google Shape;162;g108f258f2d9_0_0"/>
          <p:cNvSpPr txBox="1">
            <a:spLocks noGrp="1"/>
          </p:cNvSpPr>
          <p:nvPr>
            <p:ph type="body" idx="1"/>
          </p:nvPr>
        </p:nvSpPr>
        <p:spPr>
          <a:xfrm>
            <a:off x="581192" y="2340864"/>
            <a:ext cx="11029500" cy="363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06000" lvl="0" indent="-306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312"/>
              <a:buChar char="●"/>
            </a:pPr>
            <a:r>
              <a:rPr lang="en-US" sz="3600"/>
              <a:t>Occupational Therapists (have at least a four-year degree)</a:t>
            </a:r>
            <a:endParaRPr sz="3600"/>
          </a:p>
          <a:p>
            <a:pPr marL="45720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56"/>
              <a:buNone/>
            </a:pPr>
            <a:endParaRPr sz="3600"/>
          </a:p>
          <a:p>
            <a:pPr marL="306000" lvl="0" indent="-306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-US" sz="3600"/>
              <a:t>Occupational Therapy Assistants (have at least a two-year degree)</a:t>
            </a:r>
            <a:endParaRPr/>
          </a:p>
        </p:txBody>
      </p:sp>
      <p:pic>
        <p:nvPicPr>
          <p:cNvPr id="163" name="Google Shape;163;g108f258f2d9_0_0" descr="ILOTA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26557" y="5483225"/>
            <a:ext cx="984249" cy="984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DividendVTI">
      <a:dk1>
        <a:srgbClr val="000000"/>
      </a:dk1>
      <a:lt1>
        <a:srgbClr val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894</Words>
  <Application>Microsoft Office PowerPoint</Application>
  <PresentationFormat>Widescreen</PresentationFormat>
  <Paragraphs>104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Libre Franklin</vt:lpstr>
      <vt:lpstr>Arial</vt:lpstr>
      <vt:lpstr>Franklin Gothic</vt:lpstr>
      <vt:lpstr>Noto Sans Symbols</vt:lpstr>
      <vt:lpstr>DividendVTI</vt:lpstr>
      <vt:lpstr>INTRODUCTION TO OCCUPATIONAL THERAPY</vt:lpstr>
      <vt:lpstr>INTRO TO OCCUPATIONS &amp; OCCUPATIONAL THERAPY</vt:lpstr>
      <vt:lpstr>WHAT ARE OCCUPATIONS?</vt:lpstr>
      <vt:lpstr>WHAT ARE DIFFERENT TYPES OF OCCUPATIONS?</vt:lpstr>
      <vt:lpstr>WHAT IS OCCUPATIONAL THERAPY (OT)?</vt:lpstr>
      <vt:lpstr>WHO MIGHT BENEFIT FROM OT?</vt:lpstr>
      <vt:lpstr>WHO MIGHT BENEFIT FROM OT? (CONTINUED)</vt:lpstr>
      <vt:lpstr>WHO MIGHT BENEFIT FROM OT? (CONTINUED)</vt:lpstr>
      <vt:lpstr>WHO ARE OCCUPATIONAL THERAPY PRACTITIONERS?</vt:lpstr>
      <vt:lpstr>WHERE DO OT PRACTITIONERS WORK?</vt:lpstr>
      <vt:lpstr>OT AS A CAREER</vt:lpstr>
      <vt:lpstr>WHY SHOULD YOU CONSIDER OT AS A CAREER?</vt:lpstr>
      <vt:lpstr>WHY SHOULD YOU CONSIDER OT AS A CAREER?</vt:lpstr>
      <vt:lpstr>WHAT QUALITIES MAKE A GOOD OT/OTA?</vt:lpstr>
      <vt:lpstr>HOW MUCH DO OTPs MAKE?</vt:lpstr>
      <vt:lpstr>ABOUT THE  ILLINOIS OCCUPATIONAL THERAPY ASSOCIATION</vt:lpstr>
      <vt:lpstr>WHAT IS ILOTA?</vt:lpstr>
      <vt:lpstr>ILOTA’S VISION</vt:lpstr>
      <vt:lpstr>ILOTA’S MISSION</vt:lpstr>
      <vt:lpstr>JUSTICE, EQUITY, DIVERSITY, &amp; INCLUSION IN 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Kiraly-Alvarez, Anne</dc:creator>
  <cp:lastModifiedBy>George Buckley</cp:lastModifiedBy>
  <cp:revision>1</cp:revision>
  <dcterms:created xsi:type="dcterms:W3CDTF">2020-05-12T03:03:19Z</dcterms:created>
  <dcterms:modified xsi:type="dcterms:W3CDTF">2024-09-27T19:51:43Z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0x0101006F7357B9D0F6544A811A27973C263683</vt:lpwstr>
  </property>
</Properties>
</file>